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9"/>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 id="2134805046" r:id="rId48"/>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08544F"/>
    <a:srgbClr val="FFEB3B"/>
    <a:srgbClr val="E4E4E4"/>
    <a:srgbClr val="F7F7F7"/>
    <a:srgbClr val="F3F3F3"/>
    <a:srgbClr val="1B9245"/>
    <a:srgbClr val="C50F1F"/>
    <a:srgbClr val="4DA195"/>
    <a:srgbClr val="83C3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36" autoAdjust="0"/>
    <p:restoredTop sz="96242" autoAdjust="0"/>
  </p:normalViewPr>
  <p:slideViewPr>
    <p:cSldViewPr snapToGrid="0">
      <p:cViewPr>
        <p:scale>
          <a:sx n="100" d="100"/>
          <a:sy n="100" d="100"/>
        </p:scale>
        <p:origin x="4230"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10/20/2025</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9E33-4407-4620-23C4-2C2C14E51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938D-1955-B9E0-5325-E0CE513E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E8F0-2E39-0E0B-943A-E56F09DD8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5754B-C854-C1F7-2DA9-C716C27556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65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svg"/><Relationship Id="rId39" Type="http://schemas.openxmlformats.org/officeDocument/2006/relationships/image" Target="../media/image250.png"/><Relationship Id="rId21" Type="http://schemas.openxmlformats.org/officeDocument/2006/relationships/image" Target="../media/image232.svg"/><Relationship Id="rId34" Type="http://schemas.openxmlformats.org/officeDocument/2006/relationships/image" Target="../media/image245.svg"/><Relationship Id="rId7" Type="http://schemas.openxmlformats.org/officeDocument/2006/relationships/image" Target="../media/image220.png"/><Relationship Id="rId2" Type="http://schemas.openxmlformats.org/officeDocument/2006/relationships/notesSlide" Target="../notesSlides/notesSlide26.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sv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2.pn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8.svg"/><Relationship Id="rId15" Type="http://schemas.openxmlformats.org/officeDocument/2006/relationships/image" Target="../media/image226.png"/><Relationship Id="rId23" Type="http://schemas.openxmlformats.org/officeDocument/2006/relationships/image" Target="../media/image234.svg"/><Relationship Id="rId28" Type="http://schemas.openxmlformats.org/officeDocument/2006/relationships/image" Target="../media/image239.svg"/><Relationship Id="rId36" Type="http://schemas.openxmlformats.org/officeDocument/2006/relationships/image" Target="../media/image247.svg"/><Relationship Id="rId10" Type="http://schemas.openxmlformats.org/officeDocument/2006/relationships/image" Target="../media/image27.svg"/><Relationship Id="rId19" Type="http://schemas.openxmlformats.org/officeDocument/2006/relationships/image" Target="../media/image230.svg"/><Relationship Id="rId31" Type="http://schemas.openxmlformats.org/officeDocument/2006/relationships/image" Target="../media/image242.png"/><Relationship Id="rId4" Type="http://schemas.openxmlformats.org/officeDocument/2006/relationships/image" Target="../media/image217.png"/><Relationship Id="rId9" Type="http://schemas.openxmlformats.org/officeDocument/2006/relationships/image" Target="../media/image26.png"/><Relationship Id="rId14" Type="http://schemas.openxmlformats.org/officeDocument/2006/relationships/image" Target="../media/image225.sv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46.png"/><Relationship Id="rId8" Type="http://schemas.openxmlformats.org/officeDocument/2006/relationships/image" Target="../media/image221.png"/><Relationship Id="rId3" Type="http://schemas.openxmlformats.org/officeDocument/2006/relationships/image" Target="../media/image216.png"/><Relationship Id="rId12" Type="http://schemas.openxmlformats.org/officeDocument/2006/relationships/image" Target="../media/image223.svg"/><Relationship Id="rId17" Type="http://schemas.openxmlformats.org/officeDocument/2006/relationships/image" Target="../media/image228.sv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svg"/></Relationships>
</file>

<file path=ppt/slides/_rels/slide4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10.png"/><Relationship Id="rId3" Type="http://schemas.openxmlformats.org/officeDocument/2006/relationships/image" Target="../media/image253.png"/><Relationship Id="rId21" Type="http://schemas.openxmlformats.org/officeDocument/2006/relationships/image" Target="../media/image247.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66.svg"/><Relationship Id="rId2" Type="http://schemas.openxmlformats.org/officeDocument/2006/relationships/notesSlide" Target="../notesSlides/notesSlide27.xml"/><Relationship Id="rId16" Type="http://schemas.openxmlformats.org/officeDocument/2006/relationships/image" Target="../media/image265.png"/><Relationship Id="rId20"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4.png"/><Relationship Id="rId10" Type="http://schemas.openxmlformats.org/officeDocument/2006/relationships/image" Target="../media/image219.png"/><Relationship Id="rId19" Type="http://schemas.openxmlformats.org/officeDocument/2006/relationships/image" Target="../media/image72.pn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46.png"/><Relationship Id="rId3" Type="http://schemas.openxmlformats.org/officeDocument/2006/relationships/image" Target="../media/image253.png"/><Relationship Id="rId21" Type="http://schemas.openxmlformats.org/officeDocument/2006/relationships/image" Target="../media/image268.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10.png"/><Relationship Id="rId2" Type="http://schemas.openxmlformats.org/officeDocument/2006/relationships/notesSlide" Target="../notesSlides/notesSlide28.xml"/><Relationship Id="rId16" Type="http://schemas.openxmlformats.org/officeDocument/2006/relationships/image" Target="../media/image266.svg"/><Relationship Id="rId20" Type="http://schemas.openxmlformats.org/officeDocument/2006/relationships/image" Target="../media/image267.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5.png"/><Relationship Id="rId23" Type="http://schemas.openxmlformats.org/officeDocument/2006/relationships/image" Target="../media/image72.png"/><Relationship Id="rId10" Type="http://schemas.openxmlformats.org/officeDocument/2006/relationships/image" Target="../media/image219.png"/><Relationship Id="rId19" Type="http://schemas.openxmlformats.org/officeDocument/2006/relationships/image" Target="../media/image247.sv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 Id="rId22" Type="http://schemas.openxmlformats.org/officeDocument/2006/relationships/image" Target="../media/image269.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253.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78.png"/><Relationship Id="rId5" Type="http://schemas.openxmlformats.org/officeDocument/2006/relationships/image" Target="../media/image273.png"/><Relationship Id="rId10" Type="http://schemas.openxmlformats.org/officeDocument/2006/relationships/image" Target="../media/image277.png"/><Relationship Id="rId4" Type="http://schemas.openxmlformats.org/officeDocument/2006/relationships/image" Target="../media/image272.png"/><Relationship Id="rId9" Type="http://schemas.openxmlformats.org/officeDocument/2006/relationships/image" Target="../media/image27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523876" y="-800100"/>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F8839B-DEE7-FC05-020A-93A54E740F1D}"/>
            </a:ext>
          </a:extLst>
        </p:cNvPr>
        <p:cNvGrpSpPr/>
        <p:nvPr/>
      </p:nvGrpSpPr>
      <p:grpSpPr>
        <a:xfrm>
          <a:off x="0" y="0"/>
          <a:ext cx="0" cy="0"/>
          <a:chOff x="0" y="0"/>
          <a:chExt cx="0" cy="0"/>
        </a:xfrm>
      </p:grpSpPr>
      <p:grpSp>
        <p:nvGrpSpPr>
          <p:cNvPr id="166" name="Group 165">
            <a:extLst>
              <a:ext uri="{FF2B5EF4-FFF2-40B4-BE49-F238E27FC236}">
                <a16:creationId xmlns:a16="http://schemas.microsoft.com/office/drawing/2014/main" id="{AF0FC001-D9E1-2089-F959-C6292DD8B20A}"/>
              </a:ext>
            </a:extLst>
          </p:cNvPr>
          <p:cNvGrpSpPr/>
          <p:nvPr/>
        </p:nvGrpSpPr>
        <p:grpSpPr>
          <a:xfrm>
            <a:off x="342900" y="400050"/>
            <a:ext cx="10706798" cy="4205878"/>
            <a:chOff x="342900" y="400050"/>
            <a:chExt cx="10706798" cy="4205878"/>
          </a:xfrm>
        </p:grpSpPr>
        <p:sp>
          <p:nvSpPr>
            <p:cNvPr id="47" name="Rectangle 46">
              <a:extLst>
                <a:ext uri="{FF2B5EF4-FFF2-40B4-BE49-F238E27FC236}">
                  <a16:creationId xmlns:a16="http://schemas.microsoft.com/office/drawing/2014/main" id="{09F5DBD2-4AC8-8C21-D188-79163B787BAD}"/>
                </a:ext>
              </a:extLst>
            </p:cNvPr>
            <p:cNvSpPr/>
            <p:nvPr/>
          </p:nvSpPr>
          <p:spPr bwMode="auto">
            <a:xfrm>
              <a:off x="342900" y="400050"/>
              <a:ext cx="10544175" cy="4205878"/>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28B57D43-DB89-29B0-AE93-4921DBF998A6}"/>
                </a:ext>
              </a:extLst>
            </p:cNvPr>
            <p:cNvSpPr/>
            <p:nvPr/>
          </p:nvSpPr>
          <p:spPr bwMode="auto">
            <a:xfrm>
              <a:off x="549519" y="1240779"/>
              <a:ext cx="2625481"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404C68C-8DB4-2B9F-CCC3-95989CA0C559}"/>
                </a:ext>
              </a:extLst>
            </p:cNvPr>
            <p:cNvSpPr/>
            <p:nvPr/>
          </p:nvSpPr>
          <p:spPr bwMode="auto">
            <a:xfrm>
              <a:off x="722899" y="1495346"/>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87D1566-0E53-AB18-9DA8-705D88C353B5}"/>
                </a:ext>
              </a:extLst>
            </p:cNvPr>
            <p:cNvSpPr/>
            <p:nvPr/>
          </p:nvSpPr>
          <p:spPr bwMode="auto">
            <a:xfrm>
              <a:off x="685001" y="154716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D917EC51-A086-6D89-951A-948CB5BA4E21}"/>
                </a:ext>
              </a:extLst>
            </p:cNvPr>
            <p:cNvSpPr/>
            <p:nvPr/>
          </p:nvSpPr>
          <p:spPr bwMode="auto">
            <a:xfrm>
              <a:off x="645866" y="159642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30AB8B4C-7554-9449-2708-7A1AB09D93F7}"/>
                </a:ext>
              </a:extLst>
            </p:cNvPr>
            <p:cNvSpPr/>
            <p:nvPr/>
          </p:nvSpPr>
          <p:spPr bwMode="auto">
            <a:xfrm>
              <a:off x="721137" y="169449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B716250E-977F-E0C1-223C-8ED5B028072A}"/>
                </a:ext>
              </a:extLst>
            </p:cNvPr>
            <p:cNvSpPr txBox="1"/>
            <p:nvPr/>
          </p:nvSpPr>
          <p:spPr>
            <a:xfrm>
              <a:off x="1095067" y="1812311"/>
              <a:ext cx="1843111" cy="123111"/>
            </a:xfrm>
            <a:prstGeom prst="rect">
              <a:avLst/>
            </a:prstGeom>
            <a:noFill/>
          </p:spPr>
          <p:txBody>
            <a:bodyPr wrap="square" lIns="0" tIns="0" rIns="0" bIns="0" rtlCol="0">
              <a:spAutoFit/>
            </a:bodyPr>
            <a:lstStyle/>
            <a:p>
              <a:pPr algn="l"/>
              <a:r>
                <a:rPr lang="en-CA" sz="800">
                  <a:solidFill>
                    <a:schemeClr val="bg1"/>
                  </a:solidFill>
                  <a:latin typeface="+mj-lt"/>
                </a:rPr>
                <a:t>Benchmarker App</a:t>
              </a:r>
              <a:endParaRPr lang="en-CA" sz="800" dirty="0" err="1">
                <a:solidFill>
                  <a:schemeClr val="bg1"/>
                </a:solidFill>
                <a:latin typeface="+mj-lt"/>
              </a:endParaRPr>
            </a:p>
          </p:txBody>
        </p:sp>
        <p:pic>
          <p:nvPicPr>
            <p:cNvPr id="101" name="Picture 2" descr="Download the Python Logo and Icon for Your Projects">
              <a:extLst>
                <a:ext uri="{FF2B5EF4-FFF2-40B4-BE49-F238E27FC236}">
                  <a16:creationId xmlns:a16="http://schemas.microsoft.com/office/drawing/2014/main" id="{CE2D4EC5-7210-EBF9-24D7-CAEC86C5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0" y="2148694"/>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9A56A62E-1F0D-1EDF-6EAB-4374C7EEBA2F}"/>
                </a:ext>
              </a:extLst>
            </p:cNvPr>
            <p:cNvSpPr txBox="1"/>
            <p:nvPr/>
          </p:nvSpPr>
          <p:spPr>
            <a:xfrm>
              <a:off x="1100043" y="2143878"/>
              <a:ext cx="542013" cy="246221"/>
            </a:xfrm>
            <a:prstGeom prst="rect">
              <a:avLst/>
            </a:prstGeom>
            <a:noFill/>
          </p:spPr>
          <p:txBody>
            <a:bodyPr wrap="square" lIns="0" tIns="0" rIns="0" bIns="0" rtlCol="0">
              <a:spAutoFit/>
            </a:bodyPr>
            <a:lstStyle/>
            <a:p>
              <a:pPr algn="l"/>
              <a:r>
                <a:rPr lang="en-CA" sz="800">
                  <a:solidFill>
                    <a:schemeClr val="bg1"/>
                  </a:solidFill>
                  <a:latin typeface="+mj-lt"/>
                </a:rPr>
                <a:t>Multiple-threads</a:t>
              </a:r>
              <a:endParaRPr lang="en-CA" sz="800" dirty="0" err="1">
                <a:solidFill>
                  <a:schemeClr val="bg1"/>
                </a:solidFill>
                <a:latin typeface="+mj-lt"/>
              </a:endParaRPr>
            </a:p>
          </p:txBody>
        </p:sp>
        <p:sp>
          <p:nvSpPr>
            <p:cNvPr id="104" name="TextBox 103">
              <a:extLst>
                <a:ext uri="{FF2B5EF4-FFF2-40B4-BE49-F238E27FC236}">
                  <a16:creationId xmlns:a16="http://schemas.microsoft.com/office/drawing/2014/main" id="{FFF2FBA3-B9BE-BC5D-87C7-334449C83D5C}"/>
                </a:ext>
              </a:extLst>
            </p:cNvPr>
            <p:cNvSpPr txBox="1"/>
            <p:nvPr/>
          </p:nvSpPr>
          <p:spPr>
            <a:xfrm>
              <a:off x="2003014" y="2160428"/>
              <a:ext cx="810561" cy="123111"/>
            </a:xfrm>
            <a:prstGeom prst="rect">
              <a:avLst/>
            </a:prstGeom>
            <a:noFill/>
          </p:spPr>
          <p:txBody>
            <a:bodyPr wrap="square" lIns="0" tIns="0" rIns="0" bIns="0" rtlCol="0">
              <a:spAutoFit/>
            </a:bodyPr>
            <a:lstStyle/>
            <a:p>
              <a:pPr algn="l"/>
              <a:r>
                <a:rPr lang="en-CA" sz="800">
                  <a:solidFill>
                    <a:schemeClr val="bg1"/>
                  </a:solidFill>
                  <a:latin typeface="+mj-lt"/>
                </a:rPr>
                <a:t>Duck DB Parquet</a:t>
              </a:r>
              <a:endParaRPr lang="en-CA" sz="800" dirty="0" err="1">
                <a:solidFill>
                  <a:schemeClr val="bg1"/>
                </a:solidFill>
                <a:latin typeface="+mj-lt"/>
              </a:endParaRPr>
            </a:p>
          </p:txBody>
        </p:sp>
        <p:sp>
          <p:nvSpPr>
            <p:cNvPr id="105" name="TextBox 104">
              <a:extLst>
                <a:ext uri="{FF2B5EF4-FFF2-40B4-BE49-F238E27FC236}">
                  <a16:creationId xmlns:a16="http://schemas.microsoft.com/office/drawing/2014/main" id="{4F0E7431-D8EC-E2DD-27AA-D5647EFA2401}"/>
                </a:ext>
              </a:extLst>
            </p:cNvPr>
            <p:cNvSpPr txBox="1"/>
            <p:nvPr/>
          </p:nvSpPr>
          <p:spPr>
            <a:xfrm>
              <a:off x="844175" y="1750612"/>
              <a:ext cx="348413" cy="215444"/>
            </a:xfrm>
            <a:prstGeom prst="rect">
              <a:avLst/>
            </a:prstGeom>
            <a:noFill/>
          </p:spPr>
          <p:txBody>
            <a:bodyPr wrap="square" lIns="0" tIns="0" rIns="0" bIns="0" rtlCol="0">
              <a:spAutoFit/>
            </a:bodyPr>
            <a:lstStyle/>
            <a:p>
              <a:pPr algn="l"/>
              <a:r>
                <a:rPr lang="en-US" sz="1400">
                  <a:solidFill>
                    <a:schemeClr val="bg1"/>
                  </a:solidFill>
                  <a:latin typeface="+mj-lt"/>
                </a:rPr>
                <a:t>🔥</a:t>
              </a:r>
              <a:endParaRPr lang="en-CA" sz="1400" dirty="0" err="1">
                <a:solidFill>
                  <a:schemeClr val="bg1"/>
                </a:solidFill>
                <a:latin typeface="+mj-lt"/>
              </a:endParaRPr>
            </a:p>
          </p:txBody>
        </p:sp>
        <p:grpSp>
          <p:nvGrpSpPr>
            <p:cNvPr id="108" name="Group 107">
              <a:extLst>
                <a:ext uri="{FF2B5EF4-FFF2-40B4-BE49-F238E27FC236}">
                  <a16:creationId xmlns:a16="http://schemas.microsoft.com/office/drawing/2014/main" id="{ED7EE70A-CEDE-6A90-51FA-669713CE85FD}"/>
                </a:ext>
              </a:extLst>
            </p:cNvPr>
            <p:cNvGrpSpPr/>
            <p:nvPr/>
          </p:nvGrpSpPr>
          <p:grpSpPr>
            <a:xfrm>
              <a:off x="1639489" y="2113987"/>
              <a:ext cx="363525" cy="333118"/>
              <a:chOff x="1639489" y="2113987"/>
              <a:chExt cx="363525" cy="333118"/>
            </a:xfrm>
          </p:grpSpPr>
          <p:pic>
            <p:nvPicPr>
              <p:cNvPr id="1028" name="Picture 4" descr="Duckdb icon - Free Download PNG &amp; SVG | Streamline">
                <a:extLst>
                  <a:ext uri="{FF2B5EF4-FFF2-40B4-BE49-F238E27FC236}">
                    <a16:creationId xmlns:a16="http://schemas.microsoft.com/office/drawing/2014/main" id="{C0765BB8-FEEE-A3A4-747D-D884F6BA3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89" y="2113987"/>
                <a:ext cx="276112" cy="276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Get Gallery | Parquet.Net 4.23.3">
                <a:extLst>
                  <a:ext uri="{FF2B5EF4-FFF2-40B4-BE49-F238E27FC236}">
                    <a16:creationId xmlns:a16="http://schemas.microsoft.com/office/drawing/2014/main" id="{4EC60CBE-F639-8064-012D-6A7557641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4" y="2256925"/>
                <a:ext cx="190180" cy="19018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Rounded Corners 110">
              <a:extLst>
                <a:ext uri="{FF2B5EF4-FFF2-40B4-BE49-F238E27FC236}">
                  <a16:creationId xmlns:a16="http://schemas.microsoft.com/office/drawing/2014/main" id="{AF6A5496-30E1-4A1D-150C-BD42662AF255}"/>
                </a:ext>
              </a:extLst>
            </p:cNvPr>
            <p:cNvSpPr/>
            <p:nvPr/>
          </p:nvSpPr>
          <p:spPr bwMode="auto">
            <a:xfrm>
              <a:off x="4088238" y="812688"/>
              <a:ext cx="6396341" cy="199924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6" descr="Microsoft Fabric | Logopedia | Fandom">
              <a:extLst>
                <a:ext uri="{FF2B5EF4-FFF2-40B4-BE49-F238E27FC236}">
                  <a16:creationId xmlns:a16="http://schemas.microsoft.com/office/drawing/2014/main" id="{F6578C57-DCEE-5327-7101-030BEF848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017" y="635730"/>
              <a:ext cx="353914" cy="3539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122CC3C-27A1-84B0-4BD6-DAAD8CCDA0CF}"/>
                </a:ext>
              </a:extLst>
            </p:cNvPr>
            <p:cNvGrpSpPr/>
            <p:nvPr/>
          </p:nvGrpSpPr>
          <p:grpSpPr>
            <a:xfrm>
              <a:off x="10276219" y="639262"/>
              <a:ext cx="416719" cy="346848"/>
              <a:chOff x="9411850" y="412771"/>
              <a:chExt cx="416719" cy="346848"/>
            </a:xfrm>
          </p:grpSpPr>
          <p:sp>
            <p:nvSpPr>
              <p:cNvPr id="116" name="Rectangle: Rounded Corners 115">
                <a:extLst>
                  <a:ext uri="{FF2B5EF4-FFF2-40B4-BE49-F238E27FC236}">
                    <a16:creationId xmlns:a16="http://schemas.microsoft.com/office/drawing/2014/main" id="{895C7F0C-8D27-0F3E-4A4A-2085E5DD75B4}"/>
                  </a:ext>
                </a:extLst>
              </p:cNvPr>
              <p:cNvSpPr/>
              <p:nvPr/>
            </p:nvSpPr>
            <p:spPr bwMode="auto">
              <a:xfrm>
                <a:off x="9411850" y="412771"/>
                <a:ext cx="328613" cy="346848"/>
              </a:xfrm>
              <a:prstGeom prst="roundRect">
                <a:avLst>
                  <a:gd name="adj" fmla="val 10690"/>
                </a:avLst>
              </a:prstGeom>
              <a:gradFill>
                <a:gsLst>
                  <a:gs pos="0">
                    <a:srgbClr val="F7F7F7"/>
                  </a:gs>
                  <a:gs pos="100000">
                    <a:srgbClr val="E4E4E4"/>
                  </a:gs>
                </a:gsLst>
                <a:lin ang="5400000" scaled="1"/>
              </a:gra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8EDC343-EC65-A2E3-1737-DD460DDB731A}"/>
                  </a:ext>
                </a:extLst>
              </p:cNvPr>
              <p:cNvSpPr txBox="1"/>
              <p:nvPr/>
            </p:nvSpPr>
            <p:spPr>
              <a:xfrm>
                <a:off x="9478525" y="493195"/>
                <a:ext cx="350044" cy="184666"/>
              </a:xfrm>
              <a:prstGeom prst="rect">
                <a:avLst/>
              </a:prstGeom>
              <a:noFill/>
            </p:spPr>
            <p:txBody>
              <a:bodyPr wrap="square" lIns="0" tIns="0" rIns="0" bIns="0" rtlCol="0">
                <a:spAutoFit/>
              </a:bodyPr>
              <a:lstStyle/>
              <a:p>
                <a:pPr algn="l"/>
                <a:r>
                  <a:rPr lang="en-US" sz="1200" b="1">
                    <a:solidFill>
                      <a:srgbClr val="08544F"/>
                    </a:solidFill>
                    <a:latin typeface="Cascadia Code" panose="020B0609020000020004" pitchFamily="49" charset="0"/>
                    <a:cs typeface="Cascadia Code" panose="020B0609020000020004" pitchFamily="49" charset="0"/>
                  </a:rPr>
                  <a:t>F2</a:t>
                </a:r>
                <a:endParaRPr lang="en-CA" sz="1200" b="1" dirty="0" err="1">
                  <a:solidFill>
                    <a:srgbClr val="08544F"/>
                  </a:solidFill>
                  <a:latin typeface="Cascadia Code" panose="020B0609020000020004" pitchFamily="49" charset="0"/>
                  <a:cs typeface="Cascadia Code" panose="020B0609020000020004" pitchFamily="49" charset="0"/>
                </a:endParaRPr>
              </a:p>
            </p:txBody>
          </p:sp>
        </p:grpSp>
        <p:sp>
          <p:nvSpPr>
            <p:cNvPr id="125" name="Rectangle: Rounded Corners 124">
              <a:extLst>
                <a:ext uri="{FF2B5EF4-FFF2-40B4-BE49-F238E27FC236}">
                  <a16:creationId xmlns:a16="http://schemas.microsoft.com/office/drawing/2014/main" id="{BCD4A7CE-30C5-39B2-8D59-856BD8DD236C}"/>
                </a:ext>
              </a:extLst>
            </p:cNvPr>
            <p:cNvSpPr/>
            <p:nvPr/>
          </p:nvSpPr>
          <p:spPr bwMode="auto">
            <a:xfrm>
              <a:off x="4185332" y="1080932"/>
              <a:ext cx="6164692" cy="164551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0896B47A-62A0-08CD-D601-412487D58CA6}"/>
                </a:ext>
              </a:extLst>
            </p:cNvPr>
            <p:cNvSpPr/>
            <p:nvPr/>
          </p:nvSpPr>
          <p:spPr bwMode="auto">
            <a:xfrm>
              <a:off x="4252611" y="1299268"/>
              <a:ext cx="2378376" cy="1350306"/>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2" descr="Folder Icon | Flatastic 1 Iconpack | Custom Icon Design">
              <a:extLst>
                <a:ext uri="{FF2B5EF4-FFF2-40B4-BE49-F238E27FC236}">
                  <a16:creationId xmlns:a16="http://schemas.microsoft.com/office/drawing/2014/main" id="{F272FC34-0EB5-17EF-D37D-BA18B741B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297" y="1356586"/>
              <a:ext cx="265440" cy="26544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1AB8893-E6A8-0B97-6B11-E66601455483}"/>
                </a:ext>
              </a:extLst>
            </p:cNvPr>
            <p:cNvSpPr txBox="1"/>
            <p:nvPr/>
          </p:nvSpPr>
          <p:spPr>
            <a:xfrm>
              <a:off x="468546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Files / LandingZone / </a:t>
              </a:r>
              <a:r>
                <a:rPr lang="en-CA" sz="800">
                  <a:solidFill>
                    <a:schemeClr val="accent1"/>
                  </a:solidFill>
                  <a:latin typeface="+mj-lt"/>
                </a:rPr>
                <a:t>foo</a:t>
              </a:r>
              <a:r>
                <a:rPr lang="en-CA" sz="800">
                  <a:solidFill>
                    <a:schemeClr val="bg1"/>
                  </a:solidFill>
                  <a:latin typeface="+mj-lt"/>
                </a:rPr>
                <a:t>.schema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034" name="Picture 10" descr="All Microsoft Fabric icons for diagramming - Sam Debruyn">
              <a:extLst>
                <a:ext uri="{FF2B5EF4-FFF2-40B4-BE49-F238E27FC236}">
                  <a16:creationId xmlns:a16="http://schemas.microsoft.com/office/drawing/2014/main" id="{4FF980EB-E0BC-AB21-92BB-B950F58B7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221" y="812687"/>
              <a:ext cx="475487" cy="47548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Rounded Corners 125">
              <a:extLst>
                <a:ext uri="{FF2B5EF4-FFF2-40B4-BE49-F238E27FC236}">
                  <a16:creationId xmlns:a16="http://schemas.microsoft.com/office/drawing/2014/main" id="{3C310A1A-C284-B7C2-C326-4E3C2230BF96}"/>
                </a:ext>
              </a:extLst>
            </p:cNvPr>
            <p:cNvSpPr/>
            <p:nvPr/>
          </p:nvSpPr>
          <p:spPr bwMode="auto">
            <a:xfrm>
              <a:off x="8705231" y="129926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F0C77CA9-3AC8-F75A-5EC5-4D1E0FC58FAE}"/>
                </a:ext>
              </a:extLst>
            </p:cNvPr>
            <p:cNvSpPr txBox="1"/>
            <p:nvPr/>
          </p:nvSpPr>
          <p:spPr>
            <a:xfrm>
              <a:off x="908544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Tables / </a:t>
              </a:r>
              <a:r>
                <a:rPr lang="en-CA" sz="800">
                  <a:solidFill>
                    <a:schemeClr val="accent1"/>
                  </a:solidFill>
                  <a:latin typeface="+mj-lt"/>
                </a:rPr>
                <a:t>foo</a:t>
              </a:r>
              <a:r>
                <a:rPr lang="en-CA" sz="800">
                  <a:solidFill>
                    <a:schemeClr val="bg1"/>
                  </a:solidFill>
                  <a:latin typeface="+mj-lt"/>
                </a:rPr>
                <a:t>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23" name="Picture 14" descr="Azure Delta Lake - Monte Carlo Data">
              <a:extLst>
                <a:ext uri="{FF2B5EF4-FFF2-40B4-BE49-F238E27FC236}">
                  <a16:creationId xmlns:a16="http://schemas.microsoft.com/office/drawing/2014/main" id="{E5024EBA-8742-1E69-44C2-606EB854E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047" y="1393235"/>
              <a:ext cx="201013" cy="1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Folder Icon | Flatastic 1 Iconpack | Custom Icon Design">
              <a:extLst>
                <a:ext uri="{FF2B5EF4-FFF2-40B4-BE49-F238E27FC236}">
                  <a16:creationId xmlns:a16="http://schemas.microsoft.com/office/drawing/2014/main" id="{184E13D9-6B53-26CB-1577-A9DD22BD5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580" y="1818293"/>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154B8ABD-9E96-CB24-FDA0-5BE0FF4A2A79}"/>
                </a:ext>
              </a:extLst>
            </p:cNvPr>
            <p:cNvSpPr txBox="1"/>
            <p:nvPr/>
          </p:nvSpPr>
          <p:spPr>
            <a:xfrm>
              <a:off x="4668626" y="1855897"/>
              <a:ext cx="1945519" cy="123111"/>
            </a:xfrm>
            <a:prstGeom prst="rect">
              <a:avLst/>
            </a:prstGeom>
            <a:noFill/>
          </p:spPr>
          <p:txBody>
            <a:bodyPr wrap="square" lIns="0" tIns="0" rIns="0" bIns="0" rtlCol="0">
              <a:spAutoFit/>
            </a:bodyPr>
            <a:lstStyle/>
            <a:p>
              <a:pPr algn="l"/>
              <a:r>
                <a:rPr lang="en-US" sz="800">
                  <a:solidFill>
                    <a:schemeClr val="bg1"/>
                  </a:solidFill>
                  <a:latin typeface="+mj-lt"/>
                </a:rPr>
                <a:t>_</a:t>
              </a:r>
              <a:r>
                <a:rPr lang="en-CA" sz="800">
                  <a:solidFill>
                    <a:schemeClr val="bg1"/>
                  </a:solidFill>
                  <a:latin typeface="+mj-lt"/>
                </a:rPr>
                <a:t>FilesReadyToDelete</a:t>
              </a:r>
              <a:endParaRPr lang="en-CA" sz="800" dirty="0" err="1">
                <a:solidFill>
                  <a:schemeClr val="bg1"/>
                </a:solidFill>
                <a:latin typeface="+mj-lt"/>
              </a:endParaRPr>
            </a:p>
          </p:txBody>
        </p:sp>
        <p:sp>
          <p:nvSpPr>
            <p:cNvPr id="130" name="TextBox 129">
              <a:extLst>
                <a:ext uri="{FF2B5EF4-FFF2-40B4-BE49-F238E27FC236}">
                  <a16:creationId xmlns:a16="http://schemas.microsoft.com/office/drawing/2014/main" id="{FCC5EC2C-977B-B873-414C-4DE9740F7B5C}"/>
                </a:ext>
              </a:extLst>
            </p:cNvPr>
            <p:cNvSpPr txBox="1"/>
            <p:nvPr/>
          </p:nvSpPr>
          <p:spPr>
            <a:xfrm>
              <a:off x="4668626" y="2096638"/>
              <a:ext cx="1945519" cy="123111"/>
            </a:xfrm>
            <a:prstGeom prst="rect">
              <a:avLst/>
            </a:prstGeom>
            <a:noFill/>
          </p:spPr>
          <p:txBody>
            <a:bodyPr wrap="square" lIns="0" tIns="0" rIns="0" bIns="0" rtlCol="0">
              <a:spAutoFit/>
            </a:bodyPr>
            <a:lstStyle/>
            <a:p>
              <a:pPr algn="l"/>
              <a:r>
                <a:rPr lang="en-US" sz="800">
                  <a:solidFill>
                    <a:schemeClr val="bg1"/>
                  </a:solidFill>
                  <a:latin typeface="+mj-lt"/>
                </a:rPr>
                <a:t>metadata.json</a:t>
              </a:r>
              <a:endParaRPr lang="en-CA" sz="800" dirty="0" err="1">
                <a:solidFill>
                  <a:schemeClr val="bg1"/>
                </a:solidFill>
                <a:latin typeface="+mj-lt"/>
              </a:endParaRPr>
            </a:p>
          </p:txBody>
        </p:sp>
        <p:pic>
          <p:nvPicPr>
            <p:cNvPr id="1040" name="Picture 16" descr="Json file - Free interface icons">
              <a:extLst>
                <a:ext uri="{FF2B5EF4-FFF2-40B4-BE49-F238E27FC236}">
                  <a16:creationId xmlns:a16="http://schemas.microsoft.com/office/drawing/2014/main" id="{98B89059-65E9-A9AF-98A1-476AFF306E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581" y="2069111"/>
              <a:ext cx="184768" cy="1847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NuGet Gallery | Parquet.Net 4.23.3">
              <a:extLst>
                <a:ext uri="{FF2B5EF4-FFF2-40B4-BE49-F238E27FC236}">
                  <a16:creationId xmlns:a16="http://schemas.microsoft.com/office/drawing/2014/main" id="{3275BA2B-07BE-E0F2-69A7-50C0AF0C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168" y="2312847"/>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404C6417-4A3A-14D4-47B6-47F16A0B4F99}"/>
                </a:ext>
              </a:extLst>
            </p:cNvPr>
            <p:cNvSpPr txBox="1"/>
            <p:nvPr/>
          </p:nvSpPr>
          <p:spPr>
            <a:xfrm>
              <a:off x="4685467" y="2351973"/>
              <a:ext cx="1945519" cy="123111"/>
            </a:xfrm>
            <a:prstGeom prst="rect">
              <a:avLst/>
            </a:prstGeom>
            <a:noFill/>
          </p:spPr>
          <p:txBody>
            <a:bodyPr wrap="square" lIns="0" tIns="0" rIns="0" bIns="0" rtlCol="0">
              <a:spAutoFit/>
            </a:bodyPr>
            <a:lstStyle/>
            <a:p>
              <a:pPr algn="l"/>
              <a:r>
                <a:rPr lang="en-US" sz="800">
                  <a:solidFill>
                    <a:schemeClr val="bg1"/>
                  </a:solidFill>
                  <a:latin typeface="+mj-lt"/>
                </a:rPr>
                <a:t>…parquet</a:t>
              </a:r>
              <a:endParaRPr lang="en-CA" sz="800" dirty="0" err="1">
                <a:solidFill>
                  <a:schemeClr val="bg1"/>
                </a:solidFill>
                <a:latin typeface="+mj-lt"/>
              </a:endParaRPr>
            </a:p>
          </p:txBody>
        </p:sp>
        <p:pic>
          <p:nvPicPr>
            <p:cNvPr id="135" name="Picture 12" descr="Folder Icon | Flatastic 1 Iconpack | Custom Icon Design">
              <a:extLst>
                <a:ext uri="{FF2B5EF4-FFF2-40B4-BE49-F238E27FC236}">
                  <a16:creationId xmlns:a16="http://schemas.microsoft.com/office/drawing/2014/main" id="{9EA1C476-7CE6-C29D-E65D-C076540F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5292" y="166361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42F59F4-2EBD-93E2-F449-5E458ACB3FBC}"/>
                </a:ext>
              </a:extLst>
            </p:cNvPr>
            <p:cNvSpPr txBox="1"/>
            <p:nvPr/>
          </p:nvSpPr>
          <p:spPr>
            <a:xfrm>
              <a:off x="9087338" y="1701218"/>
              <a:ext cx="1945519" cy="123111"/>
            </a:xfrm>
            <a:prstGeom prst="rect">
              <a:avLst/>
            </a:prstGeom>
            <a:noFill/>
          </p:spPr>
          <p:txBody>
            <a:bodyPr wrap="square" lIns="0" tIns="0" rIns="0" bIns="0" rtlCol="0">
              <a:spAutoFit/>
            </a:bodyPr>
            <a:lstStyle/>
            <a:p>
              <a:pPr algn="l"/>
              <a:r>
                <a:rPr lang="en-US" sz="800">
                  <a:solidFill>
                    <a:schemeClr val="bg1"/>
                  </a:solidFill>
                  <a:latin typeface="+mj-lt"/>
                </a:rPr>
                <a:t>_change_data</a:t>
              </a:r>
              <a:endParaRPr lang="en-CA" sz="800" dirty="0" err="1">
                <a:solidFill>
                  <a:schemeClr val="bg1"/>
                </a:solidFill>
                <a:latin typeface="+mj-lt"/>
              </a:endParaRPr>
            </a:p>
          </p:txBody>
        </p:sp>
        <p:pic>
          <p:nvPicPr>
            <p:cNvPr id="137" name="Picture 8" descr="NuGet Gallery | Parquet.Net 4.23.3">
              <a:extLst>
                <a:ext uri="{FF2B5EF4-FFF2-40B4-BE49-F238E27FC236}">
                  <a16:creationId xmlns:a16="http://schemas.microsoft.com/office/drawing/2014/main" id="{78574775-94C7-50E7-1C89-CAAF5943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250043"/>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6995AEA-59A5-8F64-D5E0-607830A30738}"/>
                </a:ext>
              </a:extLst>
            </p:cNvPr>
            <p:cNvSpPr txBox="1"/>
            <p:nvPr/>
          </p:nvSpPr>
          <p:spPr>
            <a:xfrm>
              <a:off x="9104179" y="2289169"/>
              <a:ext cx="1945519" cy="123111"/>
            </a:xfrm>
            <a:prstGeom prst="rect">
              <a:avLst/>
            </a:prstGeom>
            <a:noFill/>
          </p:spPr>
          <p:txBody>
            <a:bodyPr wrap="square" lIns="0" tIns="0" rIns="0" bIns="0" rtlCol="0">
              <a:spAutoFit/>
            </a:bodyPr>
            <a:lstStyle/>
            <a:p>
              <a:pPr algn="l"/>
              <a:r>
                <a:rPr lang="en-US" sz="800">
                  <a:solidFill>
                    <a:schemeClr val="bg1"/>
                  </a:solidFill>
                  <a:latin typeface="+mj-lt"/>
                </a:rPr>
                <a:t>deletion_vector.bin</a:t>
              </a:r>
              <a:endParaRPr lang="en-CA" sz="800" dirty="0" err="1">
                <a:solidFill>
                  <a:schemeClr val="bg1"/>
                </a:solidFill>
                <a:latin typeface="+mj-lt"/>
              </a:endParaRPr>
            </a:p>
          </p:txBody>
        </p:sp>
        <p:pic>
          <p:nvPicPr>
            <p:cNvPr id="139" name="Picture 12" descr="Folder Icon | Flatastic 1 Iconpack | Custom Icon Design">
              <a:extLst>
                <a:ext uri="{FF2B5EF4-FFF2-40B4-BE49-F238E27FC236}">
                  <a16:creationId xmlns:a16="http://schemas.microsoft.com/office/drawing/2014/main" id="{45CABE9B-073D-1D3F-6CEA-1512713D8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1853651"/>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535EAE0A-5D3B-FB7E-85FF-3C8A3C0B6556}"/>
                </a:ext>
              </a:extLst>
            </p:cNvPr>
            <p:cNvSpPr txBox="1"/>
            <p:nvPr/>
          </p:nvSpPr>
          <p:spPr>
            <a:xfrm>
              <a:off x="9085448" y="1891255"/>
              <a:ext cx="1945519" cy="123111"/>
            </a:xfrm>
            <a:prstGeom prst="rect">
              <a:avLst/>
            </a:prstGeom>
            <a:noFill/>
          </p:spPr>
          <p:txBody>
            <a:bodyPr wrap="square" lIns="0" tIns="0" rIns="0" bIns="0" rtlCol="0">
              <a:spAutoFit/>
            </a:bodyPr>
            <a:lstStyle/>
            <a:p>
              <a:pPr algn="l"/>
              <a:r>
                <a:rPr lang="en-US" sz="800">
                  <a:solidFill>
                    <a:schemeClr val="bg1"/>
                  </a:solidFill>
                  <a:latin typeface="+mj-lt"/>
                </a:rPr>
                <a:t>_delta_log</a:t>
              </a:r>
              <a:endParaRPr lang="en-CA" sz="800" dirty="0" err="1">
                <a:solidFill>
                  <a:schemeClr val="bg1"/>
                </a:solidFill>
                <a:latin typeface="+mj-lt"/>
              </a:endParaRPr>
            </a:p>
          </p:txBody>
        </p:sp>
        <p:pic>
          <p:nvPicPr>
            <p:cNvPr id="141" name="Picture 12" descr="Folder Icon | Flatastic 1 Iconpack | Custom Icon Design">
              <a:extLst>
                <a:ext uri="{FF2B5EF4-FFF2-40B4-BE49-F238E27FC236}">
                  <a16:creationId xmlns:a16="http://schemas.microsoft.com/office/drawing/2014/main" id="{1272EFC6-1219-64F1-4E5B-A7CA032F1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205055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D94179C1-7530-75FD-AAEF-209493F61FB6}"/>
                </a:ext>
              </a:extLst>
            </p:cNvPr>
            <p:cNvSpPr txBox="1"/>
            <p:nvPr/>
          </p:nvSpPr>
          <p:spPr>
            <a:xfrm>
              <a:off x="9085448" y="2088158"/>
              <a:ext cx="1945519" cy="123111"/>
            </a:xfrm>
            <a:prstGeom prst="rect">
              <a:avLst/>
            </a:prstGeom>
            <a:noFill/>
          </p:spPr>
          <p:txBody>
            <a:bodyPr wrap="square" lIns="0" tIns="0" rIns="0" bIns="0" rtlCol="0">
              <a:spAutoFit/>
            </a:bodyPr>
            <a:lstStyle/>
            <a:p>
              <a:pPr algn="l"/>
              <a:r>
                <a:rPr lang="en-US" sz="800">
                  <a:solidFill>
                    <a:schemeClr val="bg1"/>
                  </a:solidFill>
                  <a:latin typeface="+mj-lt"/>
                </a:rPr>
                <a:t>_index_bin</a:t>
              </a:r>
              <a:endParaRPr lang="en-CA" sz="800" dirty="0" err="1">
                <a:solidFill>
                  <a:schemeClr val="bg1"/>
                </a:solidFill>
                <a:latin typeface="+mj-lt"/>
              </a:endParaRPr>
            </a:p>
          </p:txBody>
        </p:sp>
        <p:pic>
          <p:nvPicPr>
            <p:cNvPr id="143" name="Picture 8" descr="NuGet Gallery | Parquet.Net 4.23.3">
              <a:extLst>
                <a:ext uri="{FF2B5EF4-FFF2-40B4-BE49-F238E27FC236}">
                  <a16:creationId xmlns:a16="http://schemas.microsoft.com/office/drawing/2014/main" id="{1CA16402-7ABA-7B64-5822-CA83ACFFA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440080"/>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FBDC027F-9F3E-70CB-C897-D049A09CEC23}"/>
                </a:ext>
              </a:extLst>
            </p:cNvPr>
            <p:cNvSpPr txBox="1"/>
            <p:nvPr/>
          </p:nvSpPr>
          <p:spPr>
            <a:xfrm>
              <a:off x="9104179" y="2479206"/>
              <a:ext cx="1945519" cy="123111"/>
            </a:xfrm>
            <a:prstGeom prst="rect">
              <a:avLst/>
            </a:prstGeom>
            <a:noFill/>
          </p:spPr>
          <p:txBody>
            <a:bodyPr wrap="square" lIns="0" tIns="0" rIns="0" bIns="0" rtlCol="0">
              <a:spAutoFit/>
            </a:bodyPr>
            <a:lstStyle/>
            <a:p>
              <a:pPr algn="l"/>
              <a:r>
                <a:rPr lang="en-US" sz="800">
                  <a:solidFill>
                    <a:schemeClr val="bg1"/>
                  </a:solidFill>
                  <a:latin typeface="+mj-lt"/>
                </a:rPr>
                <a:t>part-000..parquet</a:t>
              </a:r>
              <a:endParaRPr lang="en-CA" sz="800" dirty="0" err="1">
                <a:solidFill>
                  <a:schemeClr val="bg1"/>
                </a:solidFill>
                <a:latin typeface="+mj-lt"/>
              </a:endParaRPr>
            </a:p>
          </p:txBody>
        </p:sp>
        <p:sp>
          <p:nvSpPr>
            <p:cNvPr id="145" name="Rectangle: Rounded Corners 144">
              <a:extLst>
                <a:ext uri="{FF2B5EF4-FFF2-40B4-BE49-F238E27FC236}">
                  <a16:creationId xmlns:a16="http://schemas.microsoft.com/office/drawing/2014/main" id="{D8D62E65-D960-67A3-1B38-A9DFC98CD915}"/>
                </a:ext>
              </a:extLst>
            </p:cNvPr>
            <p:cNvSpPr/>
            <p:nvPr/>
          </p:nvSpPr>
          <p:spPr bwMode="auto">
            <a:xfrm>
              <a:off x="6897264" y="303980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8">
              <a:extLst>
                <a:ext uri="{FF2B5EF4-FFF2-40B4-BE49-F238E27FC236}">
                  <a16:creationId xmlns:a16="http://schemas.microsoft.com/office/drawing/2014/main" id="{F067D46E-137F-52D1-E17F-EA48C395C1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9411" y="2934889"/>
              <a:ext cx="246586" cy="246586"/>
            </a:xfrm>
            <a:prstGeom prst="rect">
              <a:avLst/>
            </a:prstGeom>
            <a:noFill/>
            <a:extLst>
              <a:ext uri="{909E8E84-426E-40DD-AFC4-6F175D3DCCD1}">
                <a14:hiddenFill xmlns:a14="http://schemas.microsoft.com/office/drawing/2010/main">
                  <a:solidFill>
                    <a:srgbClr val="FFFFFF"/>
                  </a:solidFill>
                </a14:hiddenFill>
              </a:ext>
            </a:extLst>
          </p:spPr>
        </p:pic>
        <p:sp>
          <p:nvSpPr>
            <p:cNvPr id="147" name="Arrow: Right 146">
              <a:extLst>
                <a:ext uri="{FF2B5EF4-FFF2-40B4-BE49-F238E27FC236}">
                  <a16:creationId xmlns:a16="http://schemas.microsoft.com/office/drawing/2014/main" id="{ED2F6D10-F819-E581-2299-26D55404481A}"/>
                </a:ext>
              </a:extLst>
            </p:cNvPr>
            <p:cNvSpPr/>
            <p:nvPr/>
          </p:nvSpPr>
          <p:spPr bwMode="auto">
            <a:xfrm>
              <a:off x="6614145" y="1812311"/>
              <a:ext cx="2151979" cy="407438"/>
            </a:xfrm>
            <a:prstGeom prst="rightArrow">
              <a:avLst/>
            </a:prstGeom>
            <a:solidFill>
              <a:srgbClr val="FFEB3B"/>
            </a:solidFill>
            <a:ln w="22225">
              <a:solidFill>
                <a:srgbClr val="F44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0" descr="Earth, flash, hero, man, saver, super, superhero icon - Free download">
              <a:extLst>
                <a:ext uri="{FF2B5EF4-FFF2-40B4-BE49-F238E27FC236}">
                  <a16:creationId xmlns:a16="http://schemas.microsoft.com/office/drawing/2014/main" id="{77A3B5A9-4FCD-CEE1-2BD9-DCB227007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77" y="1774254"/>
              <a:ext cx="429256" cy="429256"/>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Arrow Connector 149">
              <a:extLst>
                <a:ext uri="{FF2B5EF4-FFF2-40B4-BE49-F238E27FC236}">
                  <a16:creationId xmlns:a16="http://schemas.microsoft.com/office/drawing/2014/main" id="{9CEEDAA8-06B5-BB87-47F1-A62BD680B790}"/>
                </a:ext>
              </a:extLst>
            </p:cNvPr>
            <p:cNvCxnSpPr/>
            <p:nvPr/>
          </p:nvCxnSpPr>
          <p:spPr>
            <a:xfrm flipV="1">
              <a:off x="7672704" y="2128029"/>
              <a:ext cx="0" cy="831326"/>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DC369B8-F0A6-7769-EC2A-765FCEF048CA}"/>
                </a:ext>
              </a:extLst>
            </p:cNvPr>
            <p:cNvSpPr txBox="1"/>
            <p:nvPr/>
          </p:nvSpPr>
          <p:spPr>
            <a:xfrm>
              <a:off x="6914694" y="3374231"/>
              <a:ext cx="1550879" cy="707886"/>
            </a:xfrm>
            <a:prstGeom prst="rect">
              <a:avLst/>
            </a:prstGeom>
            <a:noFill/>
          </p:spPr>
          <p:txBody>
            <a:bodyPr wrap="square" lIns="0" tIns="0" rIns="0" bIns="0" rtlCol="0">
              <a:spAutoFit/>
            </a:bodyPr>
            <a:lstStyle/>
            <a:p>
              <a:pPr algn="ctr"/>
              <a:r>
                <a:rPr lang="en-CA" sz="1200" b="1">
                  <a:solidFill>
                    <a:srgbClr val="F44336"/>
                  </a:solidFill>
                  <a:latin typeface="+mj-lt"/>
                </a:rPr>
                <a:t>COMPUTE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Fabric</a:t>
              </a:r>
              <a:endParaRPr lang="en-CA" sz="1200" b="1" i="1" dirty="0" err="1">
                <a:solidFill>
                  <a:schemeClr val="bg1"/>
                </a:solidFill>
                <a:latin typeface="+mj-lt"/>
              </a:endParaRPr>
            </a:p>
          </p:txBody>
        </p:sp>
        <p:sp>
          <p:nvSpPr>
            <p:cNvPr id="152" name="Rectangle: Rounded Corners 151">
              <a:extLst>
                <a:ext uri="{FF2B5EF4-FFF2-40B4-BE49-F238E27FC236}">
                  <a16:creationId xmlns:a16="http://schemas.microsoft.com/office/drawing/2014/main" id="{8769CEC3-5D81-2428-89BF-343221968BA0}"/>
                </a:ext>
              </a:extLst>
            </p:cNvPr>
            <p:cNvSpPr/>
            <p:nvPr/>
          </p:nvSpPr>
          <p:spPr bwMode="auto">
            <a:xfrm>
              <a:off x="8837714" y="302355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Picture 18">
              <a:extLst>
                <a:ext uri="{FF2B5EF4-FFF2-40B4-BE49-F238E27FC236}">
                  <a16:creationId xmlns:a16="http://schemas.microsoft.com/office/drawing/2014/main" id="{76717A17-5A3A-A463-CD91-C5C57DD4A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9861" y="2918639"/>
              <a:ext cx="246586" cy="246586"/>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Arrow Connector 153">
              <a:extLst>
                <a:ext uri="{FF2B5EF4-FFF2-40B4-BE49-F238E27FC236}">
                  <a16:creationId xmlns:a16="http://schemas.microsoft.com/office/drawing/2014/main" id="{C1A39660-2F20-EFD8-72EE-8830481A2753}"/>
                </a:ext>
              </a:extLst>
            </p:cNvPr>
            <p:cNvCxnSpPr>
              <a:cxnSpLocks/>
            </p:cNvCxnSpPr>
            <p:nvPr/>
          </p:nvCxnSpPr>
          <p:spPr>
            <a:xfrm flipV="1">
              <a:off x="9613154" y="2630260"/>
              <a:ext cx="0" cy="312845"/>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2351C12-3D4B-2BA2-1512-E235DDC0425D}"/>
                </a:ext>
              </a:extLst>
            </p:cNvPr>
            <p:cNvSpPr txBox="1"/>
            <p:nvPr/>
          </p:nvSpPr>
          <p:spPr>
            <a:xfrm>
              <a:off x="8936656" y="3298650"/>
              <a:ext cx="1387853" cy="1015663"/>
            </a:xfrm>
            <a:prstGeom prst="rect">
              <a:avLst/>
            </a:prstGeom>
            <a:noFill/>
          </p:spPr>
          <p:txBody>
            <a:bodyPr wrap="square" lIns="0" tIns="0" rIns="0" bIns="0" rtlCol="0">
              <a:spAutoFit/>
            </a:bodyPr>
            <a:lstStyle/>
            <a:p>
              <a:pPr algn="ctr"/>
              <a:r>
                <a:rPr lang="en-CA" sz="1200" b="1">
                  <a:solidFill>
                    <a:srgbClr val="F44336"/>
                  </a:solidFill>
                  <a:latin typeface="+mj-lt"/>
                </a:rPr>
                <a:t>STORAGE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OneLake (Up to F</a:t>
              </a:r>
              <a:r>
                <a:rPr lang="en-CA" sz="1050" b="1" i="1">
                  <a:solidFill>
                    <a:schemeClr val="accent3"/>
                  </a:solidFill>
                  <a:latin typeface="+mj-lt"/>
                </a:rPr>
                <a:t>X</a:t>
              </a:r>
              <a:r>
                <a:rPr lang="en-CA" sz="1050" b="1" i="1">
                  <a:solidFill>
                    <a:schemeClr val="bg1"/>
                  </a:solidFill>
                  <a:latin typeface="+mj-lt"/>
                </a:rPr>
                <a:t> Terabytes, then you pay)</a:t>
              </a:r>
              <a:endParaRPr lang="en-CA" sz="1200" b="1" i="1" dirty="0" err="1">
                <a:solidFill>
                  <a:schemeClr val="bg1"/>
                </a:solidFill>
                <a:latin typeface="+mj-lt"/>
              </a:endParaRPr>
            </a:p>
          </p:txBody>
        </p:sp>
        <p:sp>
          <p:nvSpPr>
            <p:cNvPr id="157" name="Arrow: Right 156">
              <a:extLst>
                <a:ext uri="{FF2B5EF4-FFF2-40B4-BE49-F238E27FC236}">
                  <a16:creationId xmlns:a16="http://schemas.microsoft.com/office/drawing/2014/main" id="{CE08F45B-6EC8-EED3-2C0E-0689149E55E9}"/>
                </a:ext>
              </a:extLst>
            </p:cNvPr>
            <p:cNvSpPr/>
            <p:nvPr/>
          </p:nvSpPr>
          <p:spPr bwMode="auto">
            <a:xfrm>
              <a:off x="2849412" y="2194280"/>
              <a:ext cx="1515719" cy="407438"/>
            </a:xfrm>
            <a:prstGeom prst="rightArrow">
              <a:avLst/>
            </a:prstGeom>
            <a:solidFill>
              <a:schemeClr val="tx1">
                <a:lumMod val="95000"/>
              </a:schemeClr>
            </a:solidFill>
            <a:ln w="22225">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8" descr="NuGet Gallery | Parquet.Net 4.23.3">
              <a:extLst>
                <a:ext uri="{FF2B5EF4-FFF2-40B4-BE49-F238E27FC236}">
                  <a16:creationId xmlns:a16="http://schemas.microsoft.com/office/drawing/2014/main" id="{FE6925DE-3BFD-55A6-0C69-CEC51B73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08" y="2141656"/>
              <a:ext cx="457853" cy="457853"/>
            </a:xfrm>
            <a:prstGeom prst="rect">
              <a:avLst/>
            </a:prstGeom>
            <a:noFill/>
            <a:extLst>
              <a:ext uri="{909E8E84-426E-40DD-AFC4-6F175D3DCCD1}">
                <a14:hiddenFill xmlns:a14="http://schemas.microsoft.com/office/drawing/2010/main">
                  <a:solidFill>
                    <a:srgbClr val="FFFFFF"/>
                  </a:solidFill>
                </a14:hiddenFill>
              </a:ext>
            </a:extLst>
          </p:spPr>
        </p:pic>
        <p:sp>
          <p:nvSpPr>
            <p:cNvPr id="161" name="Oval 160">
              <a:extLst>
                <a:ext uri="{FF2B5EF4-FFF2-40B4-BE49-F238E27FC236}">
                  <a16:creationId xmlns:a16="http://schemas.microsoft.com/office/drawing/2014/main" id="{F1AAA75A-2879-2ED0-CD2A-1A62D7843B36}"/>
                </a:ext>
              </a:extLst>
            </p:cNvPr>
            <p:cNvSpPr/>
            <p:nvPr/>
          </p:nvSpPr>
          <p:spPr bwMode="auto">
            <a:xfrm>
              <a:off x="1711810" y="24750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80896B17-5817-5912-C1CE-19CBC94CB1EF}"/>
                </a:ext>
              </a:extLst>
            </p:cNvPr>
            <p:cNvSpPr/>
            <p:nvPr/>
          </p:nvSpPr>
          <p:spPr bwMode="auto">
            <a:xfrm>
              <a:off x="3481532" y="19875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8CBB3B0D-8810-E752-25DC-3B03D0975B06}"/>
                </a:ext>
              </a:extLst>
            </p:cNvPr>
            <p:cNvSpPr/>
            <p:nvPr/>
          </p:nvSpPr>
          <p:spPr bwMode="auto">
            <a:xfrm>
              <a:off x="7581234" y="15607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pic>
          <p:nvPicPr>
            <p:cNvPr id="1046" name="Picture 22" descr="All Microsoft Fabric icons for diagramming - Sam Debruyn">
              <a:extLst>
                <a:ext uri="{FF2B5EF4-FFF2-40B4-BE49-F238E27FC236}">
                  <a16:creationId xmlns:a16="http://schemas.microsoft.com/office/drawing/2014/main" id="{C138AEFF-F903-46C5-D4FD-A47E77DD4A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2572" y="722447"/>
              <a:ext cx="725510" cy="725510"/>
            </a:xfrm>
            <a:prstGeom prst="rect">
              <a:avLst/>
            </a:prstGeom>
            <a:noFill/>
            <a:extLst>
              <a:ext uri="{909E8E84-426E-40DD-AFC4-6F175D3DCCD1}">
                <a14:hiddenFill xmlns:a14="http://schemas.microsoft.com/office/drawing/2010/main">
                  <a:solidFill>
                    <a:srgbClr val="FFFFFF"/>
                  </a:solidFill>
                </a14:hiddenFill>
              </a:ext>
            </a:extLst>
          </p:spPr>
        </p:pic>
        <p:sp>
          <p:nvSpPr>
            <p:cNvPr id="164" name="Oval 163">
              <a:extLst>
                <a:ext uri="{FF2B5EF4-FFF2-40B4-BE49-F238E27FC236}">
                  <a16:creationId xmlns:a16="http://schemas.microsoft.com/office/drawing/2014/main" id="{2C7A3397-64F4-4448-05CE-0522070A1E9E}"/>
                </a:ext>
              </a:extLst>
            </p:cNvPr>
            <p:cNvSpPr/>
            <p:nvPr/>
          </p:nvSpPr>
          <p:spPr bwMode="auto">
            <a:xfrm>
              <a:off x="9660648" y="10189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58891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4460</TotalTime>
  <Words>3056</Words>
  <Application>Microsoft Office PowerPoint</Application>
  <PresentationFormat>Custom</PresentationFormat>
  <Paragraphs>882</Paragraphs>
  <Slides>45</Slides>
  <Notes>31</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45</vt:i4>
      </vt:variant>
    </vt:vector>
  </HeadingPairs>
  <TitlesOfParts>
    <vt:vector size="64"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454</cp:revision>
  <dcterms:created xsi:type="dcterms:W3CDTF">2020-08-03T14:18:30Z</dcterms:created>
  <dcterms:modified xsi:type="dcterms:W3CDTF">2025-10-20T14:32:19Z</dcterms:modified>
</cp:coreProperties>
</file>